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</p:sldMasterIdLst>
  <p:notesMasterIdLst>
    <p:notesMasterId r:id="rId58"/>
  </p:notesMasterIdLst>
  <p:sldIdLst>
    <p:sldId id="297" r:id="rId5"/>
    <p:sldId id="257" r:id="rId6"/>
    <p:sldId id="258" r:id="rId7"/>
    <p:sldId id="260" r:id="rId8"/>
    <p:sldId id="337" r:id="rId9"/>
    <p:sldId id="259" r:id="rId10"/>
    <p:sldId id="333" r:id="rId11"/>
    <p:sldId id="336" r:id="rId12"/>
    <p:sldId id="334" r:id="rId13"/>
    <p:sldId id="335" r:id="rId14"/>
    <p:sldId id="261" r:id="rId15"/>
    <p:sldId id="262" r:id="rId16"/>
    <p:sldId id="338" r:id="rId17"/>
    <p:sldId id="263" r:id="rId18"/>
    <p:sldId id="339" r:id="rId19"/>
    <p:sldId id="264" r:id="rId20"/>
    <p:sldId id="340" r:id="rId21"/>
    <p:sldId id="276" r:id="rId22"/>
    <p:sldId id="280" r:id="rId23"/>
    <p:sldId id="265" r:id="rId24"/>
    <p:sldId id="270" r:id="rId25"/>
    <p:sldId id="271" r:id="rId26"/>
    <p:sldId id="272" r:id="rId27"/>
    <p:sldId id="273" r:id="rId28"/>
    <p:sldId id="274" r:id="rId29"/>
    <p:sldId id="275" r:id="rId30"/>
    <p:sldId id="277" r:id="rId31"/>
    <p:sldId id="282" r:id="rId32"/>
    <p:sldId id="283" r:id="rId33"/>
    <p:sldId id="284" r:id="rId34"/>
    <p:sldId id="285" r:id="rId35"/>
    <p:sldId id="278" r:id="rId36"/>
    <p:sldId id="281" r:id="rId37"/>
    <p:sldId id="279" r:id="rId38"/>
    <p:sldId id="266" r:id="rId39"/>
    <p:sldId id="326" r:id="rId40"/>
    <p:sldId id="327" r:id="rId41"/>
    <p:sldId id="328" r:id="rId42"/>
    <p:sldId id="329" r:id="rId43"/>
    <p:sldId id="330" r:id="rId44"/>
    <p:sldId id="331" r:id="rId45"/>
    <p:sldId id="332" r:id="rId46"/>
    <p:sldId id="341" r:id="rId47"/>
    <p:sldId id="342" r:id="rId48"/>
    <p:sldId id="343" r:id="rId49"/>
    <p:sldId id="344" r:id="rId50"/>
    <p:sldId id="345" r:id="rId51"/>
    <p:sldId id="346" r:id="rId52"/>
    <p:sldId id="286" r:id="rId53"/>
    <p:sldId id="267" r:id="rId54"/>
    <p:sldId id="287" r:id="rId55"/>
    <p:sldId id="288" r:id="rId56"/>
    <p:sldId id="325" r:id="rId5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4AD45"/>
    <a:srgbClr val="008EB0"/>
    <a:srgbClr val="6767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350" autoAdjust="0"/>
  </p:normalViewPr>
  <p:slideViewPr>
    <p:cSldViewPr snapToGrid="0">
      <p:cViewPr varScale="1">
        <p:scale>
          <a:sx n="116" d="100"/>
          <a:sy n="116" d="100"/>
        </p:scale>
        <p:origin x="70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362212-3FBB-496C-9102-49B9D4DBE62C}" type="datetimeFigureOut">
              <a:rPr lang="en-US" smtClean="0"/>
              <a:t>9/4/2019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28114A-F55B-4BCD-9301-5DEC032B922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6676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notes view is for Program/Jurisdictional users only and aggregates notes from all Clinics into one area. The view allows a user to gather actionable data using a variety of filters including date range, Provider, Clinic, category, and Cases. After filtering the data the user can export a pdf or csv document for reporting purposes.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28114A-F55B-4BCD-9301-5DEC032B9226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3203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Cases give Program/Jurisdictional users a way to manage Clinic investigations collaboratively. Cases are created from Notes or from the View Cases list.</a:t>
            </a:r>
          </a:p>
          <a:p>
            <a:pPr lv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a Case has been created from a Note the contents of the Note are automatically entered into the Case description text area input and the originating note relationship changes to be associated to the case.</a:t>
            </a:r>
          </a:p>
          <a:p>
            <a:pPr lv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category of the Case is defaulted to the same as the Note, but can be changed here in the Case if necessary.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28114A-F55B-4BCD-9301-5DEC032B9226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4669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functionality allows Program users to put in settings that are used in various other parts of the application. These settings are used for every Clinic the Program manages.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Settings are comprised of temperature reading settings mostly, with a section for a user account instruction URL also. Note that for temperature reading settings, there will be a system-wide default used if these Settings are not set for the Program.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28114A-F55B-4BCD-9301-5DEC032B9226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8372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If Provider Population = Yes, define patient age ranges and eligibility/non-eligibility categories to create a grid for clinics to complete at enrollment.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28114A-F55B-4BCD-9301-5DEC032B9226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7493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Category = defined in VFC Codes table in Administration module.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28114A-F55B-4BCD-9301-5DEC032B9226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3477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Category = defined in VFC Codes table in Administration module.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28114A-F55B-4BCD-9301-5DEC032B9226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59772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3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the enrollment is noted as a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VFC Enrollment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(has ‘Is VFC’ selected on the Enrolment Template)</a:t>
            </a:r>
          </a:p>
          <a:p>
            <a:pPr lvl="4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the PIN was already present in the Clinic Profile (not a new enrollment)</a:t>
            </a:r>
          </a:p>
          <a:p>
            <a:pPr lvl="5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Then – populate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Renewal VFC Certification Date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 the current date, set 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VTrckS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status to Active and clear the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Suspended Reason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field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28114A-F55B-4BCD-9301-5DEC032B9226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8631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28114A-F55B-4BCD-9301-5DEC032B9226}" type="slidenum">
              <a:rPr lang="en-US" smtClean="0"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83773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28114A-F55B-4BCD-9301-5DEC032B9226}" type="slidenum">
              <a:rPr lang="en-US" smtClean="0"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0314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>
                <a:solidFill>
                  <a:srgbClr val="67676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02AE2-7DAD-4645-BC87-240DD35DB5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15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Gill Sans MT" panose="020B05020201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02AE2-7DAD-4645-BC87-240DD35DB5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624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>
            <a:lvl1pPr>
              <a:defRPr>
                <a:latin typeface="Gill Sans MT" panose="020B05020201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02AE2-7DAD-4645-BC87-240DD35DB5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3624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Gill Sans MT" panose="020B05020201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02AE2-7DAD-4645-BC87-240DD35DB5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218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>
                <a:latin typeface="Gill Sans MT" panose="020B05020201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02AE2-7DAD-4645-BC87-240DD35DB5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3436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Gill Sans MT" panose="020B05020201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02AE2-7DAD-4645-BC87-240DD35DB5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239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>
            <a:lvl1pPr>
              <a:defRPr>
                <a:latin typeface="Gill Sans MT" panose="020B05020201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02AE2-7DAD-4645-BC87-240DD35DB5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1673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Gill Sans MT" panose="020B05020201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02AE2-7DAD-4645-BC87-240DD35DB5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288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02AE2-7DAD-4645-BC87-240DD35DB5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370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>
                <a:latin typeface="Gill Sans MT" panose="020B05020201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02AE2-7DAD-4645-BC87-240DD35DB5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5854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>
                <a:latin typeface="Gill Sans MT" panose="020B05020201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02AE2-7DAD-4645-BC87-240DD35DB5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071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014DDD-DAC7-46E7-B240-055226390DE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6372661"/>
            <a:ext cx="1828800" cy="348815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 flipH="1">
            <a:off x="101600" y="137160"/>
            <a:ext cx="25400" cy="6583680"/>
          </a:xfrm>
          <a:prstGeom prst="line">
            <a:avLst/>
          </a:prstGeom>
          <a:ln w="25400">
            <a:solidFill>
              <a:srgbClr val="008E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 flipH="1">
            <a:off x="254000" y="320040"/>
            <a:ext cx="25400" cy="6217920"/>
          </a:xfrm>
          <a:prstGeom prst="line">
            <a:avLst/>
          </a:prstGeom>
          <a:ln w="25400">
            <a:solidFill>
              <a:srgbClr val="64AD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3221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://sawtna.net/" TargetMode="External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8" y="3329037"/>
            <a:ext cx="7772400" cy="1129451"/>
          </a:xfrm>
        </p:spPr>
        <p:txBody>
          <a:bodyPr>
            <a:normAutofit fontScale="90000"/>
          </a:bodyPr>
          <a:lstStyle/>
          <a:p>
            <a:r>
              <a:rPr lang="en-US" dirty="0"/>
              <a:t>Provider Management: Admin User Training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2999" y="4344924"/>
            <a:ext cx="6858000" cy="165576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Presented By:</a:t>
            </a:r>
          </a:p>
          <a:p>
            <a:r>
              <a:rPr lang="en-US" dirty="0"/>
              <a:t>Lucía </a:t>
            </a:r>
            <a:r>
              <a:rPr lang="en-US" dirty="0" err="1"/>
              <a:t>Lapaz</a:t>
            </a:r>
            <a:r>
              <a:rPr lang="en-US" dirty="0"/>
              <a:t>, Brittany Ersery &amp; Jim Holsinger</a:t>
            </a:r>
          </a:p>
          <a:p>
            <a:r>
              <a:rPr lang="en-US" dirty="0"/>
              <a:t>Envision Technology Partners, Inc.</a:t>
            </a:r>
          </a:p>
          <a:p>
            <a:r>
              <a:rPr lang="en-US" dirty="0"/>
              <a:t>September 2019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BD7E53-87B1-409B-8132-E14834523D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317" y="281766"/>
            <a:ext cx="4191363" cy="2682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6545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472E18-D7EC-44D1-A548-DB21AE05B1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Storage Unit Change Request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C3AE316-0B8B-4586-A9F7-76FFB5128C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2608618"/>
            <a:ext cx="7886700" cy="2785351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5B6B50-3FCF-4D9C-9B57-D1BA40ADF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02AE2-7DAD-4645-BC87-240DD35DB531}" type="slidenum">
              <a:rPr lang="en-US" smtClean="0"/>
              <a:t>10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8D2090-08B4-4B00-8183-07CFD723A515}"/>
              </a:ext>
            </a:extLst>
          </p:cNvPr>
          <p:cNvSpPr txBox="1"/>
          <p:nvPr/>
        </p:nvSpPr>
        <p:spPr>
          <a:xfrm>
            <a:off x="628650" y="1584681"/>
            <a:ext cx="7886700" cy="95410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dirty="0"/>
              <a:t>Change </a:t>
            </a:r>
            <a:r>
              <a:rPr lang="en-US" sz="2800" b="1" dirty="0"/>
              <a:t>Status </a:t>
            </a:r>
            <a:r>
              <a:rPr lang="en-US" sz="2800" dirty="0"/>
              <a:t>from </a:t>
            </a:r>
            <a:r>
              <a:rPr lang="en-US" sz="2800" i="1" dirty="0"/>
              <a:t>Pending Approval </a:t>
            </a:r>
            <a:r>
              <a:rPr lang="en-US" sz="2800" dirty="0"/>
              <a:t>to </a:t>
            </a:r>
            <a:r>
              <a:rPr lang="en-US" sz="2800" i="1" dirty="0"/>
              <a:t>Active</a:t>
            </a:r>
            <a:r>
              <a:rPr lang="en-US" sz="2800" dirty="0"/>
              <a:t>.</a:t>
            </a:r>
          </a:p>
          <a:p>
            <a:pPr algn="ctr"/>
            <a:r>
              <a:rPr lang="en-US" sz="2800" dirty="0"/>
              <a:t>Then, click </a:t>
            </a:r>
            <a:r>
              <a:rPr lang="en-US" sz="2800" b="1" dirty="0"/>
              <a:t>Update</a:t>
            </a:r>
            <a:r>
              <a:rPr lang="en-US" sz="2800" dirty="0"/>
              <a:t> to save the </a:t>
            </a:r>
            <a:r>
              <a:rPr lang="en-US" sz="2800" b="1" dirty="0"/>
              <a:t>Status</a:t>
            </a:r>
            <a:r>
              <a:rPr lang="en-US" sz="2800" dirty="0"/>
              <a:t> change.</a:t>
            </a:r>
          </a:p>
        </p:txBody>
      </p:sp>
    </p:spTree>
    <p:extLst>
      <p:ext uri="{BB962C8B-B14F-4D97-AF65-F5344CB8AC3E}">
        <p14:creationId xmlns:p14="http://schemas.microsoft.com/office/powerpoint/2010/main" val="21287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dais\AppData\Local\Temp\SNAGHTML9743cee.PNG">
            <a:extLst>
              <a:ext uri="{FF2B5EF4-FFF2-40B4-BE49-F238E27FC236}">
                <a16:creationId xmlns:a16="http://schemas.microsoft.com/office/drawing/2014/main" id="{BE4F1677-6DA7-4ACB-ACA9-983474996A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78" y="1577708"/>
            <a:ext cx="8515352" cy="2729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610499C-54B0-4E43-8DE2-594AEA00A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673AE4-8E9E-4881-8430-645B5C14E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02AE2-7DAD-4645-BC87-240DD35DB531}" type="slidenum">
              <a:rPr lang="en-US" smtClean="0"/>
              <a:t>11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86C6DE-6380-4106-915F-162E57C7EC69}"/>
              </a:ext>
            </a:extLst>
          </p:cNvPr>
          <p:cNvSpPr txBox="1"/>
          <p:nvPr/>
        </p:nvSpPr>
        <p:spPr>
          <a:xfrm>
            <a:off x="628648" y="4425700"/>
            <a:ext cx="7886701" cy="169277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600" dirty="0"/>
              <a:t>Navigate to </a:t>
            </a:r>
            <a:r>
              <a:rPr lang="en-US" sz="2600" b="1" dirty="0"/>
              <a:t>Program Tools </a:t>
            </a:r>
            <a:r>
              <a:rPr lang="en-US" sz="2600" dirty="0"/>
              <a:t>&gt; </a:t>
            </a:r>
            <a:r>
              <a:rPr lang="en-US" sz="2600" b="1" dirty="0"/>
              <a:t>Notes</a:t>
            </a:r>
            <a:r>
              <a:rPr lang="en-US" sz="2600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/>
              <a:t>Click </a:t>
            </a:r>
            <a:r>
              <a:rPr lang="en-US" sz="2600" b="1" dirty="0"/>
              <a:t>Add Note </a:t>
            </a:r>
            <a:r>
              <a:rPr lang="en-US" sz="2600" dirty="0"/>
              <a:t>to create a new note.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/>
              <a:t>Select desired filter options and click </a:t>
            </a:r>
            <a:r>
              <a:rPr lang="en-US" sz="2600" b="1" dirty="0"/>
              <a:t>Filter</a:t>
            </a:r>
            <a:r>
              <a:rPr lang="en-US" sz="2600" dirty="0"/>
              <a:t> to view results.</a:t>
            </a:r>
          </a:p>
        </p:txBody>
      </p:sp>
    </p:spTree>
    <p:extLst>
      <p:ext uri="{BB962C8B-B14F-4D97-AF65-F5344CB8AC3E}">
        <p14:creationId xmlns:p14="http://schemas.microsoft.com/office/powerpoint/2010/main" val="20721659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AC8536-4B2C-4514-824E-9C44512DC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A75E6F-5B4C-443A-BF1B-84739516D9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715897"/>
            <a:ext cx="7886700" cy="4351338"/>
          </a:xfrm>
        </p:spPr>
        <p:txBody>
          <a:bodyPr/>
          <a:lstStyle/>
          <a:p>
            <a:r>
              <a:rPr lang="en-US" dirty="0"/>
              <a:t>Cases are created from Notes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Cases can also be created from the View Cases list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4873D5-8F56-4B5E-B6DB-FDB6B840E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02AE2-7DAD-4645-BC87-240DD35DB531}" type="slidenum">
              <a:rPr lang="en-US" smtClean="0"/>
              <a:t>12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DE75FB-EB1E-436C-9394-B8145EBB1E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1524" y="2230082"/>
            <a:ext cx="6380952" cy="142857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D27FF62-4D85-4400-B4D4-BEF49EDEB3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709" y="4394241"/>
            <a:ext cx="7638581" cy="1698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9185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03096A-4204-4F5C-ABB6-C0E8005B5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Case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2A48F8-16AD-4D4F-85D9-EA070FA87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02AE2-7DAD-4645-BC87-240DD35DB531}" type="slidenum">
              <a:rPr lang="en-US" smtClean="0"/>
              <a:t>13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B8B1A5-0D75-47FE-BCEF-9457847E1A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1405" y="2229694"/>
            <a:ext cx="523892" cy="265856"/>
          </a:xfrm>
          <a:prstGeom prst="rect">
            <a:avLst/>
          </a:prstGeo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69A9437D-4C34-4B14-AD0D-D52CC748D8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28650" y="1690689"/>
            <a:ext cx="7886700" cy="4104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6167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863552-266B-4CBD-A414-BCB9214A3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Fraud &amp; Abuse Complaint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77ED1D-F094-441D-84A7-4B938A5949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Case with a category of “Fraud &amp; Abuse” can be escalated to a </a:t>
            </a:r>
            <a:r>
              <a:rPr lang="en-US" i="1" dirty="0"/>
              <a:t>Fraud &amp; Abuse Complaint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E76A8A-6073-4553-8C8E-7F6CF5DBC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02AE2-7DAD-4645-BC87-240DD35DB531}" type="slidenum">
              <a:rPr lang="en-US" smtClean="0"/>
              <a:t>14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517109-C0C4-4FB3-89CF-69BC02A02D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619" y="3180940"/>
            <a:ext cx="8104762" cy="258095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349656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5B95F10-FF7F-4398-A55F-068ACD36C0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Fraud &amp; Abuse Complaint (cont.)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F2631FD3-8319-4A82-A387-337FB0AD39E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28650" y="1849219"/>
            <a:ext cx="3886200" cy="430414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F4F771B-D8DB-4A19-933A-90178451023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Once a Case has been escalated to a Complaint, additional fields become required</a:t>
            </a:r>
          </a:p>
          <a:p>
            <a:r>
              <a:rPr lang="en-US" dirty="0"/>
              <a:t>Once the Complaint has been saved, it can be exported to PDF for reviewers to sign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A0277B-E9F0-43B5-A91A-AA2E9CA77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02AE2-7DAD-4645-BC87-240DD35DB531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4515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63FA3EF-6A4D-405A-B2F4-F373C803BA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033" y="1777081"/>
            <a:ext cx="8271933" cy="35535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4CD5A62-0172-445B-896D-E0984F670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Tools Settings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EAC868-6D22-426A-ABA4-05BA560A1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02AE2-7DAD-4645-BC87-240DD35DB531}" type="slidenum">
              <a:rPr lang="en-US" smtClean="0"/>
              <a:t>16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E83E24-3382-4E51-AB82-E0E7CF5A0D11}"/>
              </a:ext>
            </a:extLst>
          </p:cNvPr>
          <p:cNvSpPr txBox="1"/>
          <p:nvPr/>
        </p:nvSpPr>
        <p:spPr>
          <a:xfrm>
            <a:off x="4761653" y="1445438"/>
            <a:ext cx="4126230" cy="138499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Set temperature range for excursion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Set failure requirements</a:t>
            </a:r>
          </a:p>
        </p:txBody>
      </p:sp>
    </p:spTree>
    <p:extLst>
      <p:ext uri="{BB962C8B-B14F-4D97-AF65-F5344CB8AC3E}">
        <p14:creationId xmlns:p14="http://schemas.microsoft.com/office/powerpoint/2010/main" val="33335357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BA23F9-E3A2-4FA7-98A0-1570DADF1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Tools Settings (cont.)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EF8147-1880-4251-AEEF-0055E14F2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02AE2-7DAD-4645-BC87-240DD35DB531}" type="slidenum">
              <a:rPr lang="en-US" smtClean="0"/>
              <a:t>17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CC89DE-FF09-400D-8FD3-3B24D2C761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638" y="1690689"/>
            <a:ext cx="8082724" cy="299734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DC34B57-4881-46D6-A2DA-A9CAEB399DCF}"/>
              </a:ext>
            </a:extLst>
          </p:cNvPr>
          <p:cNvSpPr txBox="1"/>
          <p:nvPr/>
        </p:nvSpPr>
        <p:spPr>
          <a:xfrm>
            <a:off x="530638" y="4807382"/>
            <a:ext cx="8082724" cy="138499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Enter URL for user account requests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Update Temperature Scale (F°/C°)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Define Enrollment Settings</a:t>
            </a:r>
          </a:p>
        </p:txBody>
      </p:sp>
    </p:spTree>
    <p:extLst>
      <p:ext uri="{BB962C8B-B14F-4D97-AF65-F5344CB8AC3E}">
        <p14:creationId xmlns:p14="http://schemas.microsoft.com/office/powerpoint/2010/main" val="9995080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59DDF-ABB0-409A-B446-E7F3118ED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Enrollment Templates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B0978F-48E4-488D-B988-FABF294C1C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031DC9-47D2-412A-8F92-27B4C488B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02AE2-7DAD-4645-BC87-240DD35DB531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1163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956D9A9-48A5-45B5-84D9-35B8A62810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Enrollment Templates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FD1B8C-78F5-43AF-9744-679A2783A6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Users with the following access can create enrollment templates:</a:t>
            </a:r>
          </a:p>
          <a:p>
            <a:pPr lvl="1"/>
            <a:r>
              <a:rPr lang="en-US" b="1" dirty="0"/>
              <a:t>Program Tools</a:t>
            </a:r>
            <a:r>
              <a:rPr lang="en-US" dirty="0"/>
              <a:t> module access</a:t>
            </a:r>
          </a:p>
          <a:p>
            <a:pPr lvl="1"/>
            <a:r>
              <a:rPr lang="en-US" i="1" dirty="0"/>
              <a:t>PM – Manage Enrollments </a:t>
            </a:r>
            <a:r>
              <a:rPr lang="en-US" dirty="0"/>
              <a:t>user security function</a:t>
            </a:r>
          </a:p>
          <a:p>
            <a:r>
              <a:rPr lang="en-US" dirty="0"/>
              <a:t>Each template contains accordions for the following sections:</a:t>
            </a:r>
          </a:p>
          <a:p>
            <a:pPr lvl="1"/>
            <a:r>
              <a:rPr lang="en-US" dirty="0"/>
              <a:t>Options</a:t>
            </a:r>
          </a:p>
          <a:p>
            <a:pPr lvl="1"/>
            <a:r>
              <a:rPr lang="en-US" dirty="0"/>
              <a:t>Assets</a:t>
            </a:r>
          </a:p>
          <a:p>
            <a:pPr lvl="1"/>
            <a:r>
              <a:rPr lang="en-US" dirty="0"/>
              <a:t>Required Staff and Training</a:t>
            </a:r>
          </a:p>
          <a:p>
            <a:pPr lvl="1"/>
            <a:r>
              <a:rPr lang="en-US" dirty="0"/>
              <a:t>Required Forms</a:t>
            </a:r>
          </a:p>
          <a:p>
            <a:pPr lvl="1"/>
            <a:r>
              <a:rPr lang="en-US" dirty="0"/>
              <a:t>Additional Requirements</a:t>
            </a:r>
          </a:p>
          <a:p>
            <a:r>
              <a:rPr lang="en-US" dirty="0"/>
              <a:t>Once all sections are complete, a template can be made Active, which allows clinics to submit enrollments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A19048-109B-482D-9A48-49E588863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02AE2-7DAD-4645-BC87-240DD35DB531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67751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52A0C-8D84-46C7-99BB-A4FAF0189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FE1E18-830A-4B07-8CC5-07EB403668D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Overview</a:t>
            </a:r>
          </a:p>
          <a:p>
            <a:r>
              <a:rPr lang="en-US" dirty="0"/>
              <a:t>Notifications</a:t>
            </a:r>
          </a:p>
          <a:p>
            <a:r>
              <a:rPr lang="en-US" dirty="0"/>
              <a:t>Change Requests</a:t>
            </a:r>
          </a:p>
          <a:p>
            <a:r>
              <a:rPr lang="en-US" dirty="0"/>
              <a:t>Notes</a:t>
            </a:r>
          </a:p>
          <a:p>
            <a:r>
              <a:rPr lang="en-US" dirty="0"/>
              <a:t>Case Management</a:t>
            </a:r>
          </a:p>
          <a:p>
            <a:r>
              <a:rPr lang="en-US" dirty="0"/>
              <a:t>Fraud &amp; Abuse Complaint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EBF5E8-93BE-4C52-985C-A47198800BE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Tools Settings</a:t>
            </a:r>
          </a:p>
          <a:p>
            <a:r>
              <a:rPr lang="en-US" dirty="0"/>
              <a:t>Enrollment Templates</a:t>
            </a:r>
          </a:p>
          <a:p>
            <a:r>
              <a:rPr lang="en-US" dirty="0"/>
              <a:t>Enrollment Review</a:t>
            </a:r>
          </a:p>
          <a:p>
            <a:r>
              <a:rPr lang="en-US" dirty="0"/>
              <a:t>User Registration</a:t>
            </a:r>
          </a:p>
          <a:p>
            <a:r>
              <a:rPr lang="en-US" dirty="0"/>
              <a:t>Reports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7056D7-4C22-4587-8CCB-3FB5A2092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02AE2-7DAD-4645-BC87-240DD35DB531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569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4382F48-FBC5-4F69-A8C3-5D5A71CA3E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365" y="1474728"/>
            <a:ext cx="8135266" cy="30893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09BA9A6-143F-4A84-9372-5AD2AF789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Enrollment Templates:  View/Add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4BCF60-086D-402E-9C6E-332B12BAE1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8734" y="4941378"/>
            <a:ext cx="7126529" cy="1325563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000" dirty="0"/>
              <a:t>Navigate to </a:t>
            </a:r>
            <a:r>
              <a:rPr lang="en-US" sz="2000" b="1" dirty="0"/>
              <a:t>Program Tools</a:t>
            </a:r>
            <a:r>
              <a:rPr lang="en-US" sz="2000" dirty="0"/>
              <a:t> &gt; </a:t>
            </a:r>
            <a:r>
              <a:rPr lang="en-US" sz="2000" b="1" dirty="0"/>
              <a:t>Enrollment Templates</a:t>
            </a:r>
            <a:r>
              <a:rPr lang="en-US" sz="2000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Click </a:t>
            </a:r>
            <a:r>
              <a:rPr lang="en-US" sz="2000" b="1" dirty="0"/>
              <a:t>Add Enrollment Template</a:t>
            </a:r>
            <a:r>
              <a:rPr lang="en-US" sz="2000" dirty="0"/>
              <a:t> to create a new template.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Click </a:t>
            </a:r>
            <a:r>
              <a:rPr lang="en-US" sz="2000" b="1" dirty="0"/>
              <a:t>View</a:t>
            </a:r>
            <a:r>
              <a:rPr lang="en-US" sz="2000" dirty="0"/>
              <a:t> to modify an existing template.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2627A6-FE46-47C3-9F33-BC91CBD11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02AE2-7DAD-4645-BC87-240DD35DB531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50084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F1F74F-6CC9-40C7-9050-298BDC751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C27442-F029-47E6-8E3D-188EA557DA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473" y="1818140"/>
            <a:ext cx="7339054" cy="245880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6F09D5-90A3-4403-8FDA-402B9E532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02AE2-7DAD-4645-BC87-240DD35DB531}" type="slidenum">
              <a:rPr lang="en-US" smtClean="0"/>
              <a:t>21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3AE060E-9813-4096-9404-5EECAB14F6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2473" y="4481105"/>
            <a:ext cx="7339053" cy="1671087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000" dirty="0"/>
              <a:t>Enter a </a:t>
            </a:r>
            <a:r>
              <a:rPr lang="en-US" sz="2000" b="1" dirty="0"/>
              <a:t>Title</a:t>
            </a:r>
            <a:r>
              <a:rPr lang="en-US" sz="2000" dirty="0"/>
              <a:t> for the template.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Enter an </a:t>
            </a:r>
            <a:r>
              <a:rPr lang="en-US" sz="2000" b="1" dirty="0"/>
              <a:t>Acronym</a:t>
            </a:r>
            <a:r>
              <a:rPr lang="en-US" sz="2000" dirty="0"/>
              <a:t> for the template. (5 character max.)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Indicate if the template is for </a:t>
            </a:r>
            <a:r>
              <a:rPr lang="en-US" sz="2000" b="1" dirty="0"/>
              <a:t>VFC Enrollment</a:t>
            </a:r>
            <a:r>
              <a:rPr lang="en-US" sz="2000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Enter a brief </a:t>
            </a:r>
            <a:r>
              <a:rPr lang="en-US" sz="2000" b="1" dirty="0"/>
              <a:t>Description</a:t>
            </a:r>
            <a:r>
              <a:rPr lang="en-US" sz="2000" dirty="0"/>
              <a:t> of the template.</a:t>
            </a:r>
          </a:p>
        </p:txBody>
      </p:sp>
    </p:spTree>
    <p:extLst>
      <p:ext uri="{BB962C8B-B14F-4D97-AF65-F5344CB8AC3E}">
        <p14:creationId xmlns:p14="http://schemas.microsoft.com/office/powerpoint/2010/main" val="31946223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F1F74F-6CC9-40C7-9050-298BDC751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8515350" cy="1325563"/>
          </a:xfrm>
        </p:spPr>
        <p:txBody>
          <a:bodyPr/>
          <a:lstStyle/>
          <a:p>
            <a:r>
              <a:rPr lang="en-US" dirty="0"/>
              <a:t>Options (cont.)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923CBF-93FE-40F8-9853-73CCFC726D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2047660"/>
            <a:ext cx="7886700" cy="156504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379D2A-EAFB-4814-BB19-AA0FA3AB8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02AE2-7DAD-4645-BC87-240DD35DB531}" type="slidenum">
              <a:rPr lang="en-US" smtClean="0"/>
              <a:t>22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D1F28B0-E316-43CA-9F9F-B1C6E0B667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2473" y="3969674"/>
            <a:ext cx="7339053" cy="2182518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000" dirty="0"/>
              <a:t>Select if </a:t>
            </a:r>
            <a:r>
              <a:rPr lang="en-US" sz="2000" b="1" dirty="0"/>
              <a:t>Renewal Period </a:t>
            </a:r>
            <a:r>
              <a:rPr lang="en-US" sz="2000" dirty="0"/>
              <a:t>will be </a:t>
            </a:r>
            <a:r>
              <a:rPr lang="en-US" sz="2000" b="1" dirty="0"/>
              <a:t>Annual Enrollment</a:t>
            </a:r>
            <a:r>
              <a:rPr lang="en-US" sz="2000" dirty="0"/>
              <a:t> (i.e., every year during a specific date range).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Select if </a:t>
            </a:r>
            <a:r>
              <a:rPr lang="en-US" sz="2000" b="1" dirty="0"/>
              <a:t>Renewal Period </a:t>
            </a:r>
            <a:r>
              <a:rPr lang="en-US" sz="2000" dirty="0"/>
              <a:t>will be </a:t>
            </a:r>
            <a:r>
              <a:rPr lang="en-US" sz="2000" b="1" dirty="0"/>
              <a:t>One year from time of enrollment</a:t>
            </a:r>
            <a:r>
              <a:rPr lang="en-US" sz="2000" dirty="0"/>
              <a:t> (i.e., annually).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Click </a:t>
            </a:r>
            <a:r>
              <a:rPr lang="en-US" sz="2000" b="1" dirty="0"/>
              <a:t>Choose File</a:t>
            </a:r>
            <a:r>
              <a:rPr lang="en-US" sz="2000" dirty="0"/>
              <a:t> to upload a </a:t>
            </a:r>
            <a:r>
              <a:rPr lang="en-US" sz="2000" b="1" dirty="0"/>
              <a:t>Checklist</a:t>
            </a:r>
            <a:r>
              <a:rPr lang="en-US" sz="2000" dirty="0"/>
              <a:t> for clinics to complete before the enrollment is submitted.</a:t>
            </a:r>
          </a:p>
        </p:txBody>
      </p:sp>
    </p:spTree>
    <p:extLst>
      <p:ext uri="{BB962C8B-B14F-4D97-AF65-F5344CB8AC3E}">
        <p14:creationId xmlns:p14="http://schemas.microsoft.com/office/powerpoint/2010/main" val="22674192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F1F74F-6CC9-40C7-9050-298BDC751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8515350" cy="1325563"/>
          </a:xfrm>
        </p:spPr>
        <p:txBody>
          <a:bodyPr/>
          <a:lstStyle/>
          <a:p>
            <a:r>
              <a:rPr lang="en-US" dirty="0"/>
              <a:t>Options (cont.)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379D2A-EAFB-4814-BB19-AA0FA3AB8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02AE2-7DAD-4645-BC87-240DD35DB531}" type="slidenum">
              <a:rPr lang="en-US" smtClean="0"/>
              <a:t>23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1077CC-7874-4281-9000-CAF78AB016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690689"/>
            <a:ext cx="5135218" cy="416017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FAA41AE-E30A-432E-AC97-444A32D4BB32}"/>
              </a:ext>
            </a:extLst>
          </p:cNvPr>
          <p:cNvSpPr txBox="1"/>
          <p:nvPr/>
        </p:nvSpPr>
        <p:spPr>
          <a:xfrm>
            <a:off x="4094919" y="3697363"/>
            <a:ext cx="4405022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/>
              <a:t>When a section is complete, the icon in the accordion header changes from        to      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981C189-1460-40DB-8B53-CDE5A11AEC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3646" y="4020528"/>
            <a:ext cx="276190" cy="25714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7D91BA2-DDC2-4647-A0EE-479F9600F2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2311" y="4001481"/>
            <a:ext cx="266667" cy="27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3305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9E7BB86-38DF-4F04-B004-BA963F069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F64BB3-C356-491E-B60D-F67463F65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02AE2-7DAD-4645-BC87-240DD35DB531}" type="slidenum">
              <a:rPr lang="en-US" smtClean="0"/>
              <a:t>24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F4EF517-61E6-426D-B760-83DE1F0BDD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8190" y="1444198"/>
            <a:ext cx="6847619" cy="290476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6D4570A-E188-47F8-BB6F-2D2D6CA13F87}"/>
              </a:ext>
            </a:extLst>
          </p:cNvPr>
          <p:cNvSpPr txBox="1">
            <a:spLocks/>
          </p:cNvSpPr>
          <p:nvPr/>
        </p:nvSpPr>
        <p:spPr>
          <a:xfrm>
            <a:off x="628650" y="4464455"/>
            <a:ext cx="7886700" cy="17764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US" sz="2000" dirty="0"/>
              <a:t>Indicate if </a:t>
            </a:r>
            <a:r>
              <a:rPr lang="en-US" sz="2000" b="1" dirty="0"/>
              <a:t>asset information will be collected </a:t>
            </a:r>
            <a:r>
              <a:rPr lang="en-US" sz="2000" dirty="0"/>
              <a:t>for this enrollment.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If asset information will be collected, select to require </a:t>
            </a:r>
            <a:r>
              <a:rPr lang="en-US" sz="2000" b="1" dirty="0"/>
              <a:t>refrigerator</a:t>
            </a:r>
            <a:r>
              <a:rPr lang="en-US" sz="2000" dirty="0"/>
              <a:t> and/or </a:t>
            </a:r>
            <a:r>
              <a:rPr lang="en-US" sz="2000" b="1" dirty="0"/>
              <a:t>freezer</a:t>
            </a:r>
            <a:r>
              <a:rPr lang="en-US" sz="2000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Indicate if clinics are required to </a:t>
            </a:r>
            <a:r>
              <a:rPr lang="en-US" sz="2000" b="1" dirty="0"/>
              <a:t>record 5 days of temperature readings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478091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D6E7D2-0205-426B-851E-003AE1D4D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8054174" cy="1325563"/>
          </a:xfrm>
        </p:spPr>
        <p:txBody>
          <a:bodyPr/>
          <a:lstStyle/>
          <a:p>
            <a:r>
              <a:rPr lang="en-US" dirty="0"/>
              <a:t>Required Staff &amp; Training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4B8C047-F4CC-4651-A248-9C8E36518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02AE2-7DAD-4645-BC87-240DD35DB531}" type="slidenum">
              <a:rPr lang="en-US" smtClean="0"/>
              <a:t>25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89B62C-7E09-4F46-83C8-56EA10EEBB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2515" y="1436754"/>
            <a:ext cx="5898967" cy="294227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2E0443C-7D02-4467-8617-C9DAE2F635FC}"/>
              </a:ext>
            </a:extLst>
          </p:cNvPr>
          <p:cNvSpPr txBox="1">
            <a:spLocks/>
          </p:cNvSpPr>
          <p:nvPr/>
        </p:nvSpPr>
        <p:spPr>
          <a:xfrm>
            <a:off x="902471" y="4532145"/>
            <a:ext cx="7339053" cy="167108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US" sz="2000" dirty="0"/>
              <a:t>Select from </a:t>
            </a:r>
            <a:r>
              <a:rPr lang="en-US" sz="2000" b="1" dirty="0"/>
              <a:t>Add Contact Type </a:t>
            </a:r>
            <a:r>
              <a:rPr lang="en-US" sz="2000" dirty="0"/>
              <a:t>to require additional staff.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Click </a:t>
            </a:r>
            <a:r>
              <a:rPr lang="en-US" sz="2000" b="1" dirty="0"/>
              <a:t>Add </a:t>
            </a:r>
            <a:r>
              <a:rPr lang="en-US" sz="2000" dirty="0"/>
              <a:t>to require staff/contact type selected in step 1.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Select to </a:t>
            </a:r>
            <a:r>
              <a:rPr lang="en-US" sz="2000" b="1" dirty="0"/>
              <a:t>Require Training</a:t>
            </a:r>
            <a:r>
              <a:rPr lang="en-US" sz="2000" dirty="0"/>
              <a:t> for Physician Signing Agreement (Z3).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Click </a:t>
            </a:r>
            <a:r>
              <a:rPr lang="en-US" sz="2000" b="1" dirty="0"/>
              <a:t>Add Course </a:t>
            </a:r>
            <a:r>
              <a:rPr lang="en-US" sz="2000" dirty="0"/>
              <a:t>to specify course(s) required for each contact.</a:t>
            </a:r>
          </a:p>
        </p:txBody>
      </p:sp>
    </p:spTree>
    <p:extLst>
      <p:ext uri="{BB962C8B-B14F-4D97-AF65-F5344CB8AC3E}">
        <p14:creationId xmlns:p14="http://schemas.microsoft.com/office/powerpoint/2010/main" val="41729579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F920DE-C28C-4A57-8046-A6D6AA032F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Required Staff &amp; Training (cont.)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85FD5AB-2018-4122-A73E-87A1DBC8F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02AE2-7DAD-4645-BC87-240DD35DB531}" type="slidenum">
              <a:rPr lang="en-US" smtClean="0"/>
              <a:t>26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71D548-DCA1-43D5-AD4F-B5B3F8A04A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8828" y="1690689"/>
            <a:ext cx="6546344" cy="240794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B88E4F4-710B-42B0-B2D9-A689B7BDF179}"/>
              </a:ext>
            </a:extLst>
          </p:cNvPr>
          <p:cNvSpPr txBox="1">
            <a:spLocks/>
          </p:cNvSpPr>
          <p:nvPr/>
        </p:nvSpPr>
        <p:spPr>
          <a:xfrm>
            <a:off x="628651" y="4391949"/>
            <a:ext cx="7886700" cy="167108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anchor="ctr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US" sz="2000" dirty="0"/>
              <a:t>Select </a:t>
            </a:r>
            <a:r>
              <a:rPr lang="en-US" sz="2000" b="1" dirty="0"/>
              <a:t>Course Name</a:t>
            </a:r>
            <a:r>
              <a:rPr lang="en-US" sz="2000" dirty="0"/>
              <a:t> from list (populated in code tables).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i="1" dirty="0"/>
              <a:t>Optional:</a:t>
            </a:r>
            <a:r>
              <a:rPr lang="en-US" sz="2000" dirty="0"/>
              <a:t> Require clinic to </a:t>
            </a:r>
            <a:r>
              <a:rPr lang="en-US" sz="2000" b="1" dirty="0"/>
              <a:t>Upload Certificate</a:t>
            </a:r>
            <a:r>
              <a:rPr lang="en-US" sz="2000" dirty="0"/>
              <a:t> for staff member and course.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i="1" dirty="0"/>
              <a:t>Optional: </a:t>
            </a:r>
            <a:r>
              <a:rPr lang="en-US" sz="2000" dirty="0"/>
              <a:t>Require clinic to enter </a:t>
            </a:r>
            <a:r>
              <a:rPr lang="en-US" sz="2000" b="1" dirty="0"/>
              <a:t>CE Number </a:t>
            </a:r>
            <a:r>
              <a:rPr lang="en-US" sz="2000" dirty="0"/>
              <a:t>for staff member and course.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Select </a:t>
            </a:r>
            <a:r>
              <a:rPr lang="en-US" sz="2000" b="1" dirty="0"/>
              <a:t>Active</a:t>
            </a:r>
            <a:r>
              <a:rPr lang="en-US" sz="2000" dirty="0"/>
              <a:t> to make the training requirement active for the contact.</a:t>
            </a:r>
          </a:p>
        </p:txBody>
      </p:sp>
    </p:spTree>
    <p:extLst>
      <p:ext uri="{BB962C8B-B14F-4D97-AF65-F5344CB8AC3E}">
        <p14:creationId xmlns:p14="http://schemas.microsoft.com/office/powerpoint/2010/main" val="23163949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6EC31-60EA-4B7D-848D-40B0395CA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Required Forms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DC2DBF-1649-4FF5-91F6-B8AB4DA991F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Indicate whether </a:t>
            </a:r>
            <a:r>
              <a:rPr lang="en-US" b="1" dirty="0"/>
              <a:t>Provider Population </a:t>
            </a:r>
            <a:r>
              <a:rPr lang="en-US" dirty="0"/>
              <a:t>is required.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Upload the </a:t>
            </a:r>
            <a:r>
              <a:rPr lang="en-US" b="1" dirty="0"/>
              <a:t>Primary Document PDF</a:t>
            </a:r>
            <a:r>
              <a:rPr lang="en-US" dirty="0"/>
              <a:t>, which clinics must electronically sign.</a:t>
            </a:r>
          </a:p>
          <a:p>
            <a:pPr marL="514350" indent="-514350">
              <a:buFont typeface="+mj-lt"/>
              <a:buAutoNum type="arabicPeriod"/>
            </a:pPr>
            <a:r>
              <a:rPr lang="en-US" i="1" dirty="0"/>
              <a:t>Optional</a:t>
            </a:r>
            <a:r>
              <a:rPr lang="en-US" dirty="0"/>
              <a:t>: Upload a </a:t>
            </a:r>
            <a:r>
              <a:rPr lang="en-US" b="1" dirty="0"/>
              <a:t>Secondary Document PDF </a:t>
            </a:r>
            <a:r>
              <a:rPr lang="en-US" dirty="0"/>
              <a:t>for clinics to electronically sign.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6C502DF-CED6-4961-9D72-E54D112C4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02AE2-7DAD-4645-BC87-240DD35DB531}" type="slidenum">
              <a:rPr lang="en-US" smtClean="0"/>
              <a:t>27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E2A8AD-50A3-4958-86F6-3557D169B6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825625"/>
            <a:ext cx="3886200" cy="284881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600693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A4FD3-F7E6-4CF5-9490-C223CEBF9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Provider Population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B6718F51-99A7-42D4-9685-513AC1BDF90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966988" y="1683300"/>
            <a:ext cx="3209524" cy="320952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379237CB-80FB-4E37-99FB-FCACD5651FB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629150" y="1910879"/>
            <a:ext cx="3886200" cy="2754366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794DD2-5A67-4F19-AF2A-9F279AB52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02AE2-7DAD-4645-BC87-240DD35DB531}" type="slidenum">
              <a:rPr lang="en-US" smtClean="0"/>
              <a:t>28</a:t>
            </a:fld>
            <a:endParaRPr lang="en-US" dirty="0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49C6A64B-D69D-4CFA-B4E8-4D00E3896743}"/>
              </a:ext>
            </a:extLst>
          </p:cNvPr>
          <p:cNvSpPr/>
          <p:nvPr/>
        </p:nvSpPr>
        <p:spPr>
          <a:xfrm>
            <a:off x="3806190" y="3091466"/>
            <a:ext cx="822960" cy="39319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52227EC-7B77-44E6-A240-07F69B3B2F15}"/>
              </a:ext>
            </a:extLst>
          </p:cNvPr>
          <p:cNvSpPr txBox="1"/>
          <p:nvPr/>
        </p:nvSpPr>
        <p:spPr>
          <a:xfrm>
            <a:off x="628650" y="5310921"/>
            <a:ext cx="7886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If </a:t>
            </a:r>
            <a:r>
              <a:rPr lang="en-US" sz="2000" b="1" dirty="0"/>
              <a:t>Provider Population </a:t>
            </a:r>
            <a:r>
              <a:rPr lang="en-US" sz="2000" dirty="0"/>
              <a:t>= Yes, define patient age ranges and eligibility/non-eligibility categories to create a grid for clinics to complete at enrollment.</a:t>
            </a:r>
          </a:p>
        </p:txBody>
      </p:sp>
    </p:spTree>
    <p:extLst>
      <p:ext uri="{BB962C8B-B14F-4D97-AF65-F5344CB8AC3E}">
        <p14:creationId xmlns:p14="http://schemas.microsoft.com/office/powerpoint/2010/main" val="17663406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088CF-84FF-444E-AA43-9A9D9EDDF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8167878" cy="1325563"/>
          </a:xfrm>
        </p:spPr>
        <p:txBody>
          <a:bodyPr/>
          <a:lstStyle/>
          <a:p>
            <a:r>
              <a:rPr lang="en-US" dirty="0"/>
              <a:t>Define Patient Age Range Columns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3DCBE5-1AAA-4103-AC32-6454D92D6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02AE2-7DAD-4645-BC87-240DD35DB531}" type="slidenum">
              <a:rPr lang="en-US" smtClean="0"/>
              <a:t>29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70BB5BF-CD83-47D7-8E9F-EA52786552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524" y="1626681"/>
            <a:ext cx="7380952" cy="265714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F9A64E2-D5DD-45BF-A44B-075711A405F3}"/>
              </a:ext>
            </a:extLst>
          </p:cNvPr>
          <p:cNvSpPr txBox="1">
            <a:spLocks/>
          </p:cNvSpPr>
          <p:nvPr/>
        </p:nvSpPr>
        <p:spPr>
          <a:xfrm>
            <a:off x="881524" y="4400447"/>
            <a:ext cx="7380952" cy="17764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/>
              <a:t>For each Patient Age Range Column, the following are required: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Minimum Age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Operator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Maximum Age</a:t>
            </a:r>
          </a:p>
        </p:txBody>
      </p:sp>
    </p:spTree>
    <p:extLst>
      <p:ext uri="{BB962C8B-B14F-4D97-AF65-F5344CB8AC3E}">
        <p14:creationId xmlns:p14="http://schemas.microsoft.com/office/powerpoint/2010/main" val="35929892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2B3C3E-E42F-4DB0-983A-9DFF1BA0C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0F26F4-ABA6-47C9-9661-1721FEB117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Provider Management (PM) modules:</a:t>
            </a:r>
          </a:p>
          <a:p>
            <a:pPr lvl="1"/>
            <a:r>
              <a:rPr lang="en-US" dirty="0"/>
              <a:t>Clinic Tools</a:t>
            </a:r>
          </a:p>
          <a:p>
            <a:pPr lvl="1"/>
            <a:r>
              <a:rPr lang="en-US" dirty="0"/>
              <a:t>Program Tools</a:t>
            </a:r>
          </a:p>
          <a:p>
            <a:r>
              <a:rPr lang="en-US" dirty="0"/>
              <a:t>Ability to manage refrigerator, freezer, and temperature monitoring assets per clinic</a:t>
            </a:r>
          </a:p>
          <a:p>
            <a:r>
              <a:rPr lang="en-US" dirty="0"/>
              <a:t>Eases the burden of data entry off the Program by enabling Clinics to request changes</a:t>
            </a:r>
          </a:p>
          <a:p>
            <a:r>
              <a:rPr lang="en-US" dirty="0"/>
              <a:t>Provides case management feature to document and investigate a Clinic, including fraud and abuse investigation</a:t>
            </a:r>
          </a:p>
          <a:p>
            <a:r>
              <a:rPr lang="en-US" dirty="0"/>
              <a:t>Automates VFC and 317 enrollment 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A92EE0-2561-45BA-9311-A516DB1DF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02AE2-7DAD-4645-BC87-240DD35DB531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01398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FA2508-05E6-40E4-9254-B9CDDB886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Vaccine Eligibility Categories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2AA499B-58D2-4D11-974C-8C0A0A3B5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02AE2-7DAD-4645-BC87-240DD35DB531}" type="slidenum">
              <a:rPr lang="en-US" smtClean="0"/>
              <a:t>30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EB8587-003A-4F4A-9320-182282AE05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666" y="1690689"/>
            <a:ext cx="7266667" cy="300952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2A2AD12-88C6-471A-A36B-3881D4F6BD79}"/>
              </a:ext>
            </a:extLst>
          </p:cNvPr>
          <p:cNvSpPr txBox="1">
            <a:spLocks/>
          </p:cNvSpPr>
          <p:nvPr/>
        </p:nvSpPr>
        <p:spPr>
          <a:xfrm>
            <a:off x="881524" y="4851283"/>
            <a:ext cx="7380952" cy="132556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en-US" sz="2000" dirty="0"/>
              <a:t>Click </a:t>
            </a:r>
            <a:r>
              <a:rPr lang="en-US" sz="2000" b="1" dirty="0"/>
              <a:t>Add Existing</a:t>
            </a:r>
            <a:r>
              <a:rPr lang="en-US" sz="2000" dirty="0"/>
              <a:t> to add a vaccine eligibility category row.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Select to add a </a:t>
            </a:r>
            <a:r>
              <a:rPr lang="en-US" sz="2000" b="1" dirty="0"/>
              <a:t>Footnote</a:t>
            </a:r>
            <a:r>
              <a:rPr lang="en-US" sz="2000" dirty="0"/>
              <a:t> to a vaccine eligibility category row.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Specify the </a:t>
            </a:r>
            <a:r>
              <a:rPr lang="en-US" sz="2000" b="1" dirty="0"/>
              <a:t>Order</a:t>
            </a:r>
            <a:r>
              <a:rPr lang="en-US" sz="2000" dirty="0"/>
              <a:t> in which the category rows should display.</a:t>
            </a:r>
          </a:p>
        </p:txBody>
      </p:sp>
    </p:spTree>
    <p:extLst>
      <p:ext uri="{BB962C8B-B14F-4D97-AF65-F5344CB8AC3E}">
        <p14:creationId xmlns:p14="http://schemas.microsoft.com/office/powerpoint/2010/main" val="8118043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39C9C-62B4-4A6A-904D-3C2AFE1A11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Non-Eligibility Categories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D6E9345-5117-49D8-968F-40961FCE3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02AE2-7DAD-4645-BC87-240DD35DB531}" type="slidenum">
              <a:rPr lang="en-US" smtClean="0"/>
              <a:t>31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0C3339-7117-4064-AF70-22C6663D31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381" y="1690689"/>
            <a:ext cx="7295238" cy="229523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0157695-449F-4BF4-888A-C09E06986961}"/>
              </a:ext>
            </a:extLst>
          </p:cNvPr>
          <p:cNvSpPr txBox="1">
            <a:spLocks/>
          </p:cNvSpPr>
          <p:nvPr/>
        </p:nvSpPr>
        <p:spPr>
          <a:xfrm>
            <a:off x="881524" y="4508357"/>
            <a:ext cx="7380952" cy="132556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en-US" sz="2000" dirty="0"/>
              <a:t>Click </a:t>
            </a:r>
            <a:r>
              <a:rPr lang="en-US" sz="2000" b="1" dirty="0"/>
              <a:t>Add Existing</a:t>
            </a:r>
            <a:r>
              <a:rPr lang="en-US" sz="2000" dirty="0"/>
              <a:t> to add a non-eligibility category row.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Select to add a </a:t>
            </a:r>
            <a:r>
              <a:rPr lang="en-US" sz="2000" b="1" dirty="0"/>
              <a:t>Footnote</a:t>
            </a:r>
            <a:r>
              <a:rPr lang="en-US" sz="2000" dirty="0"/>
              <a:t> to a non-eligibility category row.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Specify the </a:t>
            </a:r>
            <a:r>
              <a:rPr lang="en-US" sz="2000" b="1" dirty="0"/>
              <a:t>Order</a:t>
            </a:r>
            <a:r>
              <a:rPr lang="en-US" sz="2000" dirty="0"/>
              <a:t> in which the category rows should display.</a:t>
            </a:r>
          </a:p>
        </p:txBody>
      </p:sp>
    </p:spTree>
    <p:extLst>
      <p:ext uri="{BB962C8B-B14F-4D97-AF65-F5344CB8AC3E}">
        <p14:creationId xmlns:p14="http://schemas.microsoft.com/office/powerpoint/2010/main" val="41306320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9664D-8B96-4E7F-88F7-3978074C7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Requirements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A1102EA-A3AE-40FF-9BA4-40A4B649179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32895" y="1976619"/>
            <a:ext cx="2914286" cy="290476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A5587BC-6DAF-4367-935D-DBACEDBE6A5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Identify additional requirements displayed to the Program when reviewing the enrollment</a:t>
            </a:r>
          </a:p>
          <a:p>
            <a:r>
              <a:rPr lang="en-US" dirty="0"/>
              <a:t>Options are managed via the code tables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89D3046-803E-4633-8346-F0BEAEAA5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02AE2-7DAD-4645-BC87-240DD35DB531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4410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FA5FBC-A487-453D-8CF2-D7FF13DB5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Save Enrollment Template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574F6A2-9D8E-41EF-8BCD-5CD8A8B1553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Click </a:t>
            </a:r>
            <a:r>
              <a:rPr lang="en-US" b="1" dirty="0"/>
              <a:t>Save Progress</a:t>
            </a:r>
            <a:r>
              <a:rPr lang="en-US" dirty="0"/>
              <a:t> to save all changes.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Click slider to change template from </a:t>
            </a:r>
            <a:r>
              <a:rPr lang="en-US" b="1" dirty="0"/>
              <a:t>Inactive</a:t>
            </a:r>
            <a:r>
              <a:rPr lang="en-US" dirty="0"/>
              <a:t> to </a:t>
            </a:r>
            <a:r>
              <a:rPr lang="en-US" b="1" dirty="0"/>
              <a:t>Active</a:t>
            </a:r>
            <a:r>
              <a:rPr lang="en-US" dirty="0"/>
              <a:t>, making it available to Clinics.</a:t>
            </a:r>
          </a:p>
          <a:p>
            <a:pPr lvl="1"/>
            <a:r>
              <a:rPr lang="en-US" dirty="0"/>
              <a:t>Once used by a Clinic, the template cannot be edited.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2B1B7FC-E9C6-4E1F-8DAA-3347FA251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02AE2-7DAD-4645-BC87-240DD35DB531}" type="slidenum">
              <a:rPr lang="en-US" smtClean="0"/>
              <a:t>33</a:t>
            </a:fld>
            <a:endParaRPr lang="en-US" dirty="0"/>
          </a:p>
        </p:txBody>
      </p:sp>
      <p:pic>
        <p:nvPicPr>
          <p:cNvPr id="2050" name="Picture 2" descr="C:\Users\ndais\AppData\Local\Temp\SNAGHTML989e06c.PNG">
            <a:extLst>
              <a:ext uri="{FF2B5EF4-FFF2-40B4-BE49-F238E27FC236}">
                <a16:creationId xmlns:a16="http://schemas.microsoft.com/office/drawing/2014/main" id="{15D8DA3A-8571-496A-9316-7520A48C5752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267" y="1825625"/>
            <a:ext cx="4280883" cy="269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38072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A9D20-A99C-4846-A9E0-1A6534C311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Enrollments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45F55F-AF53-444D-A23E-FABD231C25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51F1FC-09A9-4595-8DF0-FADE4EEFF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02AE2-7DAD-4645-BC87-240DD35DB531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70056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D6DE1-5AB3-4E96-890A-F70C625223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Enrollments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5F32BA-AD25-4238-962B-0EEB8A3464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Users with the following access can review and approve or deny enrollment templates:</a:t>
            </a:r>
          </a:p>
          <a:p>
            <a:pPr lvl="1"/>
            <a:r>
              <a:rPr lang="en-US" b="1" dirty="0"/>
              <a:t>Program Tools </a:t>
            </a:r>
            <a:r>
              <a:rPr lang="en-US" dirty="0"/>
              <a:t>module access</a:t>
            </a:r>
          </a:p>
          <a:p>
            <a:pPr lvl="1"/>
            <a:r>
              <a:rPr lang="en-US" i="1" dirty="0"/>
              <a:t>PM – Manage Enrollments </a:t>
            </a:r>
            <a:r>
              <a:rPr lang="en-US" dirty="0"/>
              <a:t>user security function</a:t>
            </a:r>
          </a:p>
          <a:p>
            <a:r>
              <a:rPr lang="en-US" dirty="0"/>
              <a:t>Those users will also receive notifications when enrollments are submitted and ready to be reviewed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310132-3AE3-4097-9424-5C14F2C92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02AE2-7DAD-4645-BC87-240DD35DB531}" type="slidenum">
              <a:rPr lang="en-US" smtClean="0"/>
              <a:t>35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E844520-8645-4018-935F-71361053C2EB}"/>
              </a:ext>
            </a:extLst>
          </p:cNvPr>
          <p:cNvSpPr/>
          <p:nvPr/>
        </p:nvSpPr>
        <p:spPr>
          <a:xfrm>
            <a:off x="5715000" y="4886326"/>
            <a:ext cx="742950" cy="12811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2DDD222-AAC3-4969-94D4-F6B6B56147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6051" y="4402517"/>
            <a:ext cx="4990088" cy="2090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22130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2319E7-A2C4-4855-BED8-01BCC21A2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Enrollments (cont.)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FA30A8-0983-48AB-A548-D9BFC2246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02AE2-7DAD-4645-BC87-240DD35DB531}" type="slidenum">
              <a:rPr lang="en-US" smtClean="0"/>
              <a:t>36</a:t>
            </a:fld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07F8A2F-5F96-4F8D-B0DE-ACBFCB6BC51E}"/>
              </a:ext>
            </a:extLst>
          </p:cNvPr>
          <p:cNvSpPr txBox="1">
            <a:spLocks/>
          </p:cNvSpPr>
          <p:nvPr/>
        </p:nvSpPr>
        <p:spPr>
          <a:xfrm>
            <a:off x="628650" y="4968841"/>
            <a:ext cx="7886699" cy="132556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en-US" sz="2000" dirty="0"/>
              <a:t>Navigate to </a:t>
            </a:r>
            <a:r>
              <a:rPr lang="en-US" sz="2000" b="1" dirty="0"/>
              <a:t>Program Tools </a:t>
            </a:r>
            <a:r>
              <a:rPr lang="en-US" sz="2000" dirty="0"/>
              <a:t>&gt; </a:t>
            </a:r>
            <a:r>
              <a:rPr lang="en-US" sz="2000" b="1" dirty="0"/>
              <a:t>Review Enrollments</a:t>
            </a:r>
            <a:r>
              <a:rPr lang="en-US" sz="2000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By default, enrollments are filtered by the previous 30 days.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By default, enrollments are filtered by </a:t>
            </a:r>
            <a:r>
              <a:rPr lang="en-US" sz="2000" b="1" dirty="0"/>
              <a:t>Status</a:t>
            </a:r>
            <a:r>
              <a:rPr lang="en-US" sz="2000" dirty="0"/>
              <a:t> = Pending Review.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A2C44E-F221-4AF8-9EC0-FA70E09C19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043" y="1459060"/>
            <a:ext cx="7677912" cy="3375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69072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2319E7-A2C4-4855-BED8-01BCC21A2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Enrollments (cont.)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FA30A8-0983-48AB-A548-D9BFC2246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02AE2-7DAD-4645-BC87-240DD35DB531}" type="slidenum">
              <a:rPr lang="en-US" smtClean="0"/>
              <a:t>37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6005524-48F3-40DB-B920-0353A93898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203"/>
          <a:stretch/>
        </p:blipFill>
        <p:spPr>
          <a:xfrm>
            <a:off x="628651" y="1553529"/>
            <a:ext cx="7886700" cy="333599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2973AEA-F1A1-4799-A632-4D06AD8EA861}"/>
              </a:ext>
            </a:extLst>
          </p:cNvPr>
          <p:cNvSpPr txBox="1">
            <a:spLocks/>
          </p:cNvSpPr>
          <p:nvPr/>
        </p:nvSpPr>
        <p:spPr>
          <a:xfrm>
            <a:off x="628650" y="4993826"/>
            <a:ext cx="7886699" cy="112106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en-US" sz="2200" dirty="0"/>
              <a:t>Modify any filter options and click </a:t>
            </a:r>
            <a:r>
              <a:rPr lang="en-US" sz="2200" b="1" dirty="0"/>
              <a:t>Filter</a:t>
            </a:r>
            <a:r>
              <a:rPr lang="en-US" sz="2200" dirty="0"/>
              <a:t> to view results.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Click </a:t>
            </a:r>
            <a:r>
              <a:rPr lang="en-US" sz="2200" b="1" dirty="0"/>
              <a:t>View</a:t>
            </a:r>
            <a:r>
              <a:rPr lang="en-US" sz="2200" dirty="0"/>
              <a:t> to review enrollment details and approve or reject.</a:t>
            </a:r>
          </a:p>
        </p:txBody>
      </p:sp>
    </p:spTree>
    <p:extLst>
      <p:ext uri="{BB962C8B-B14F-4D97-AF65-F5344CB8AC3E}">
        <p14:creationId xmlns:p14="http://schemas.microsoft.com/office/powerpoint/2010/main" val="58185733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2319E7-A2C4-4855-BED8-01BCC21A2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Enrollments (cont.)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FA30A8-0983-48AB-A548-D9BFC2246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02AE2-7DAD-4645-BC87-240DD35DB531}" type="slidenum">
              <a:rPr lang="en-US" smtClean="0"/>
              <a:t>38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F2BD94-286D-488A-BC52-62E39E6AB2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755"/>
          <a:stretch/>
        </p:blipFill>
        <p:spPr>
          <a:xfrm>
            <a:off x="1001885" y="1620310"/>
            <a:ext cx="7140229" cy="436139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B696954-66EE-4F80-9A9D-1378D6D28942}"/>
              </a:ext>
            </a:extLst>
          </p:cNvPr>
          <p:cNvSpPr txBox="1"/>
          <p:nvPr/>
        </p:nvSpPr>
        <p:spPr>
          <a:xfrm>
            <a:off x="4571999" y="3056866"/>
            <a:ext cx="3227833" cy="95410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dirty="0"/>
              <a:t>Expand each section to review details.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39A0F1-EFD5-4662-88F7-BA2E4FF63B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9975" y="1746254"/>
            <a:ext cx="590550" cy="200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54994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2319E7-A2C4-4855-BED8-01BCC21A2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365126"/>
            <a:ext cx="8201025" cy="1325563"/>
          </a:xfrm>
        </p:spPr>
        <p:txBody>
          <a:bodyPr/>
          <a:lstStyle/>
          <a:p>
            <a:r>
              <a:rPr lang="en-US" dirty="0"/>
              <a:t>Complete Additional Requirements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2F9AD93-7AFF-4C34-ABA0-5BA02C4201B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28649" y="3036184"/>
            <a:ext cx="3886200" cy="213976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3FF2C72-1D17-4E29-9907-CC176637F0A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For each additional requirement: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Choose </a:t>
            </a:r>
            <a:r>
              <a:rPr lang="en-US" b="1" dirty="0"/>
              <a:t>Pass</a:t>
            </a:r>
            <a:r>
              <a:rPr lang="en-US" dirty="0"/>
              <a:t> or </a:t>
            </a:r>
            <a:r>
              <a:rPr lang="en-US" b="1" dirty="0"/>
              <a:t>Fail</a:t>
            </a:r>
            <a:r>
              <a:rPr lang="en-US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Enter </a:t>
            </a:r>
            <a:r>
              <a:rPr lang="en-US" b="1" dirty="0"/>
              <a:t>Date Completed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If enrollment is VFC: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en-US" dirty="0"/>
              <a:t>Enter or confirm Clinic’s </a:t>
            </a:r>
            <a:r>
              <a:rPr lang="en-US" b="1" dirty="0"/>
              <a:t>VFC/VTrckS PIN</a:t>
            </a:r>
            <a:r>
              <a:rPr lang="en-US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FA30A8-0983-48AB-A548-D9BFC2246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02AE2-7DAD-4645-BC87-240DD35DB531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1404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FEC20-7878-40B2-B5F2-962614696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Notifications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B2FA28-F722-4CC6-A5A1-1D1221C29D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8039862" cy="1325563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400" dirty="0"/>
              <a:t>Users with </a:t>
            </a:r>
            <a:r>
              <a:rPr lang="en-US" sz="2400" b="1" dirty="0"/>
              <a:t>Program Tools </a:t>
            </a:r>
            <a:r>
              <a:rPr lang="en-US" sz="2400" dirty="0"/>
              <a:t>module permissions and the </a:t>
            </a:r>
            <a:r>
              <a:rPr lang="en-US" sz="2400" i="1" dirty="0"/>
              <a:t>PM-Change Request Action Group </a:t>
            </a:r>
            <a:r>
              <a:rPr lang="en-US" sz="2400" dirty="0"/>
              <a:t>security functions will receive notifications when change requests are submitted for approval.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E67741-1CD9-4CB6-9691-DC15BC911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02AE2-7DAD-4645-BC87-240DD35DB531}" type="slidenum">
              <a:rPr lang="en-US" smtClean="0"/>
              <a:t>4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4FC816F-2721-4661-8FCD-B194F654D8EE}"/>
              </a:ext>
            </a:extLst>
          </p:cNvPr>
          <p:cNvSpPr txBox="1"/>
          <p:nvPr/>
        </p:nvSpPr>
        <p:spPr>
          <a:xfrm>
            <a:off x="4864608" y="3494029"/>
            <a:ext cx="352958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000" dirty="0"/>
              <a:t>Click </a:t>
            </a:r>
            <a:r>
              <a:rPr lang="en-US" sz="2000" b="1" dirty="0"/>
              <a:t>bell</a:t>
            </a:r>
            <a:r>
              <a:rPr lang="en-US" sz="2000" dirty="0"/>
              <a:t> icon to view notifications.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Click </a:t>
            </a:r>
            <a:r>
              <a:rPr lang="en-US" sz="2000" b="1" dirty="0"/>
              <a:t>View All My Notifications</a:t>
            </a:r>
            <a:r>
              <a:rPr lang="en-US" sz="2000" dirty="0"/>
              <a:t> to navigate to main page.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Click a </a:t>
            </a:r>
            <a:r>
              <a:rPr lang="en-US" sz="2000" b="1" dirty="0"/>
              <a:t>specific notification </a:t>
            </a:r>
            <a:r>
              <a:rPr lang="en-US" sz="2000" dirty="0"/>
              <a:t>to navigate to the corresponding page for the selected Clinic.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62585B3-C4B6-4614-8E58-285CBD0C50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9530" y="3286124"/>
            <a:ext cx="3215919" cy="2850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37440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321F2-0537-46E5-A6E2-5984C69DAF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Comments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3725EF5-83B5-485E-B320-768E2916F94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00318" y="1825625"/>
            <a:ext cx="3685714" cy="363809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B2EA7F-20E9-4F49-8C23-EF0DCD9EFF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49" y="1825625"/>
            <a:ext cx="4010025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Review any </a:t>
            </a:r>
            <a:r>
              <a:rPr lang="en-US" b="1" dirty="0"/>
              <a:t>Clinic Comments</a:t>
            </a:r>
            <a:r>
              <a:rPr lang="en-US" dirty="0"/>
              <a:t> submitted with the enrollment.</a:t>
            </a:r>
          </a:p>
          <a:p>
            <a:pPr marL="514350" indent="-514350">
              <a:buFont typeface="+mj-lt"/>
              <a:buAutoNum type="arabicPeriod"/>
            </a:pPr>
            <a:r>
              <a:rPr lang="en-US" i="1" dirty="0"/>
              <a:t>Optional</a:t>
            </a:r>
            <a:r>
              <a:rPr lang="en-US" dirty="0"/>
              <a:t>: Enter any </a:t>
            </a:r>
            <a:r>
              <a:rPr lang="en-US" b="1" dirty="0"/>
              <a:t>Jurisdiction Comments</a:t>
            </a:r>
            <a:r>
              <a:rPr lang="en-US" dirty="0"/>
              <a:t>, such as reason(s) for rejection or condition(s) of approval.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7150B9-724C-4B99-B67C-E08CB04BB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02AE2-7DAD-4645-BC87-240DD35DB531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5724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DA288-F55E-4CC6-A5C2-DF6CD48A6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Approve/Reject Enrollment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42460B-8867-4070-86E9-F666B3369BE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Click the split action </a:t>
            </a:r>
            <a:r>
              <a:rPr lang="en-US" b="1" dirty="0"/>
              <a:t>Update</a:t>
            </a:r>
            <a:r>
              <a:rPr lang="en-US" dirty="0"/>
              <a:t> button.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Select to </a:t>
            </a:r>
            <a:r>
              <a:rPr lang="en-US" b="1" dirty="0"/>
              <a:t>Approve</a:t>
            </a:r>
            <a:r>
              <a:rPr lang="en-US" dirty="0"/>
              <a:t> or </a:t>
            </a:r>
            <a:r>
              <a:rPr lang="en-US" b="1" dirty="0"/>
              <a:t>Reject</a:t>
            </a:r>
            <a:r>
              <a:rPr lang="en-US" dirty="0"/>
              <a:t> the Enrollment.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63B391-A478-4BD8-91C9-1F4D27005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02AE2-7DAD-4645-BC87-240DD35DB531}" type="slidenum">
              <a:rPr lang="en-US" smtClean="0"/>
              <a:t>41</a:t>
            </a:fld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D20D3BE-9915-43C8-A504-836AE91BE9A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81941" y="2140032"/>
            <a:ext cx="2865368" cy="1760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79582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3BB10-342C-4337-8308-B5B31D9C32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Approved VFC Enrollments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58A31EE-3F68-49CC-9C02-669C305A5B1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209845" y="3353675"/>
            <a:ext cx="2723809" cy="129523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4FE82C-F6A9-4DE5-AE24-F755EDBEC4A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Approval of any NEW VFC enrollment automatically updates the following fields on the Clinic page:</a:t>
            </a:r>
          </a:p>
          <a:p>
            <a:r>
              <a:rPr lang="en-US" dirty="0"/>
              <a:t>VFC/VTrckS PIN</a:t>
            </a:r>
          </a:p>
          <a:p>
            <a:r>
              <a:rPr lang="en-US" dirty="0"/>
              <a:t>VTrckS Status</a:t>
            </a:r>
          </a:p>
          <a:p>
            <a:r>
              <a:rPr lang="en-US" dirty="0"/>
              <a:t>Original VFC Certification Date</a:t>
            </a:r>
          </a:p>
          <a:p>
            <a:r>
              <a:rPr lang="en-US" dirty="0"/>
              <a:t>Renewal VFC Certification Date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DC65BA-6B23-4D1B-A757-8C644BA8D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02AE2-7DAD-4645-BC87-240DD35DB531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72096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59DDF-ABB0-409A-B446-E7F3118ED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 Registration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B0978F-48E4-488D-B988-FABF294C1C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031DC9-47D2-412A-8F92-27B4C488B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02AE2-7DAD-4645-BC87-240DD35DB531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56472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D6DE1-5AB3-4E96-890A-F70C625223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 Registration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5F32BA-AD25-4238-962B-0EEB8A3464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Users request a new user account via the User Registration link on the login page.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310132-3AE3-4097-9424-5C14F2C92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02AE2-7DAD-4645-BC87-240DD35DB531}" type="slidenum">
              <a:rPr lang="en-US" smtClean="0"/>
              <a:t>44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E844520-8645-4018-935F-71361053C2EB}"/>
              </a:ext>
            </a:extLst>
          </p:cNvPr>
          <p:cNvSpPr/>
          <p:nvPr/>
        </p:nvSpPr>
        <p:spPr>
          <a:xfrm>
            <a:off x="5715000" y="4886326"/>
            <a:ext cx="742950" cy="12811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E970E53-4FC6-4C38-B8BE-971958B133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7765" y="2747408"/>
            <a:ext cx="4488470" cy="3420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58526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D6DE1-5AB3-4E96-890A-F70C625223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Pending User Registrations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5F32BA-AD25-4238-962B-0EEB8A3464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Select ‘Pending’ status and click Filter to view any pending User registrations.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310132-3AE3-4097-9424-5C14F2C92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02AE2-7DAD-4645-BC87-240DD35DB531}" type="slidenum">
              <a:rPr lang="en-US" smtClean="0"/>
              <a:t>45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E844520-8645-4018-935F-71361053C2EB}"/>
              </a:ext>
            </a:extLst>
          </p:cNvPr>
          <p:cNvSpPr/>
          <p:nvPr/>
        </p:nvSpPr>
        <p:spPr>
          <a:xfrm>
            <a:off x="5715000" y="4886326"/>
            <a:ext cx="742950" cy="12811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848AA04-0021-4AFA-B268-EEACD45DA4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489" y="2731657"/>
            <a:ext cx="7767021" cy="3411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25989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2319E7-A2C4-4855-BED8-01BCC21A2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Create/Deny User Registration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FA30A8-0983-48AB-A548-D9BFC2246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02AE2-7DAD-4645-BC87-240DD35DB53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07F8A2F-5F96-4F8D-B0DE-ACBFCB6BC51E}"/>
              </a:ext>
            </a:extLst>
          </p:cNvPr>
          <p:cNvSpPr txBox="1">
            <a:spLocks/>
          </p:cNvSpPr>
          <p:nvPr/>
        </p:nvSpPr>
        <p:spPr>
          <a:xfrm>
            <a:off x="981299" y="3994983"/>
            <a:ext cx="7181401" cy="80292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Click the Action button next to the User Registration line item.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Select Create or Deny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79BF578-8657-4CAE-AE70-0220E09E51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752636"/>
            <a:ext cx="7886700" cy="218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35027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46BC488-8029-4420-A3FD-01831F45FE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860" y="1496534"/>
            <a:ext cx="6471280" cy="470638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F2319E7-A2C4-4855-BED8-01BCC21A2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User Registration (cont.)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FA30A8-0983-48AB-A548-D9BFC2246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02AE2-7DAD-4645-BC87-240DD35DB53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07F8A2F-5F96-4F8D-B0DE-ACBFCB6BC51E}"/>
              </a:ext>
            </a:extLst>
          </p:cNvPr>
          <p:cNvSpPr txBox="1">
            <a:spLocks/>
          </p:cNvSpPr>
          <p:nvPr/>
        </p:nvSpPr>
        <p:spPr>
          <a:xfrm>
            <a:off x="3036010" y="5106660"/>
            <a:ext cx="5849807" cy="13255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Enter a Provider/Clinic to associate user to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Click Create to create the user account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Click to compare to already existing user accounts</a:t>
            </a:r>
          </a:p>
        </p:txBody>
      </p:sp>
    </p:spTree>
    <p:extLst>
      <p:ext uri="{BB962C8B-B14F-4D97-AF65-F5344CB8AC3E}">
        <p14:creationId xmlns:p14="http://schemas.microsoft.com/office/powerpoint/2010/main" val="41824552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2319E7-A2C4-4855-BED8-01BCC21A2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Deny User Registration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FA30A8-0983-48AB-A548-D9BFC2246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02AE2-7DAD-4645-BC87-240DD35DB53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07F8A2F-5F96-4F8D-B0DE-ACBFCB6BC51E}"/>
              </a:ext>
            </a:extLst>
          </p:cNvPr>
          <p:cNvSpPr txBox="1">
            <a:spLocks/>
          </p:cNvSpPr>
          <p:nvPr/>
        </p:nvSpPr>
        <p:spPr>
          <a:xfrm>
            <a:off x="1387735" y="4192260"/>
            <a:ext cx="6368527" cy="13255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Select the denial reason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Enter in any comments pertaining to the denial reason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Click 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Deny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CB49FC6-51A4-4822-9CB1-D5BACF802C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997" y="1570066"/>
            <a:ext cx="7674005" cy="2362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85550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BE8C4-2AED-4BCC-B059-BE9C34856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Reports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B49E7C-21BD-492B-9FD4-0994487F9E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ADB70F-3423-4107-AB61-63872EFF9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02AE2-7DAD-4645-BC87-240DD35DB531}" type="slidenum">
              <a:rPr lang="en-US" smtClean="0"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89892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54757-44C0-4C45-94D6-5E0B9D49E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Notifications (cont.)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B3BA420-D67C-4DED-8094-F3A10AEDF6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957" t="8538"/>
          <a:stretch/>
        </p:blipFill>
        <p:spPr>
          <a:xfrm>
            <a:off x="628649" y="1690689"/>
            <a:ext cx="7886699" cy="306680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69E057-186B-4F64-B293-C8493C6DB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02AE2-7DAD-4645-BC87-240DD35DB531}" type="slidenum">
              <a:rPr lang="en-US" smtClean="0"/>
              <a:t>5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F95569D-E526-4C62-AC6A-BD90547F2A6C}"/>
              </a:ext>
            </a:extLst>
          </p:cNvPr>
          <p:cNvSpPr txBox="1"/>
          <p:nvPr/>
        </p:nvSpPr>
        <p:spPr>
          <a:xfrm>
            <a:off x="555495" y="4895202"/>
            <a:ext cx="78866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000" dirty="0"/>
              <a:t>Select desired </a:t>
            </a:r>
            <a:r>
              <a:rPr lang="en-US" sz="2000" b="1" dirty="0"/>
              <a:t>Filter Options</a:t>
            </a:r>
            <a:r>
              <a:rPr lang="en-US" sz="2000" dirty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Click </a:t>
            </a:r>
            <a:r>
              <a:rPr lang="en-US" sz="2000" b="1" dirty="0"/>
              <a:t>Filter</a:t>
            </a:r>
            <a:r>
              <a:rPr lang="en-US" sz="2000" dirty="0"/>
              <a:t> to apply selected filter options and view filtered results.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Click </a:t>
            </a:r>
            <a:r>
              <a:rPr lang="en-US" sz="2000" b="1" dirty="0"/>
              <a:t>VIEW </a:t>
            </a:r>
            <a:r>
              <a:rPr lang="en-US" sz="2000" dirty="0"/>
              <a:t>to navigate to the screen corresponding to the notification.</a:t>
            </a:r>
          </a:p>
        </p:txBody>
      </p:sp>
    </p:spTree>
    <p:extLst>
      <p:ext uri="{BB962C8B-B14F-4D97-AF65-F5344CB8AC3E}">
        <p14:creationId xmlns:p14="http://schemas.microsoft.com/office/powerpoint/2010/main" val="226176612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BA6D7-90F0-4DF3-A403-717739B58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Reports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5127A6-E1BE-44D9-AF97-051A5FDA82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VFC Provider/Clinic Population </a:t>
            </a:r>
          </a:p>
          <a:p>
            <a:r>
              <a:rPr lang="en-US" dirty="0"/>
              <a:t>Vaccine Program Enrollments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CE7CD5-FE7A-4F4F-9EA0-939A68BEC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02AE2-7DAD-4645-BC87-240DD35DB531}" type="slidenum">
              <a:rPr lang="en-US" smtClean="0"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37971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736D39-A990-4DEF-9EE0-9CD5B9A1D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VFC Provider/Clinic Population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E3CFF2-5DD4-4E81-A10D-7FF3D5BA6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02AE2-7DAD-4645-BC87-240DD35DB531}" type="slidenum">
              <a:rPr lang="en-US" smtClean="0"/>
              <a:t>51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E0DD050-7147-40D5-8CA8-927B1A007853}"/>
              </a:ext>
            </a:extLst>
          </p:cNvPr>
          <p:cNvSpPr txBox="1"/>
          <p:nvPr/>
        </p:nvSpPr>
        <p:spPr>
          <a:xfrm>
            <a:off x="628650" y="1690689"/>
            <a:ext cx="7886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Allows Program users to print Provider Population data for all clinics so that it can be data entered into VTrckS.  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2C2BA5F-0477-46C7-94FD-4B090DD1D9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37961" y="2732432"/>
            <a:ext cx="6668078" cy="3033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9447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568C64B-D185-4E6E-B54A-0B93B7AD91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19175" y="2366324"/>
            <a:ext cx="7105650" cy="367375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4EC7D97-DC35-48F1-81D5-669E9CCE4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Vaccine Program Enrollments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4D2C87-D2C8-4E74-9A91-AF55E1F4A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02AE2-7DAD-4645-BC87-240DD35DB531}" type="slidenum">
              <a:rPr lang="en-US" smtClean="0"/>
              <a:t>52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0AB22A-57B0-48A2-AD75-680022A517F4}"/>
              </a:ext>
            </a:extLst>
          </p:cNvPr>
          <p:cNvSpPr txBox="1"/>
          <p:nvPr/>
        </p:nvSpPr>
        <p:spPr>
          <a:xfrm>
            <a:off x="628650" y="1451278"/>
            <a:ext cx="7886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dirty="0"/>
              <a:t>Provides users at the jurisdiction with a tracking mechanism for clinic enrollments.  </a:t>
            </a:r>
          </a:p>
        </p:txBody>
      </p:sp>
    </p:spTree>
    <p:extLst>
      <p:ext uri="{BB962C8B-B14F-4D97-AF65-F5344CB8AC3E}">
        <p14:creationId xmlns:p14="http://schemas.microsoft.com/office/powerpoint/2010/main" val="61385855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9286AE-6370-45A7-B87F-6DF714ED8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38967E2-88F7-413C-8111-384E6B7B5B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630595" y="2717151"/>
            <a:ext cx="3882810" cy="142369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47A1C5-ADD1-46C4-A8E7-2FA00A7D1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02AE2-7DAD-4645-BC87-240DD35DB531}" type="slidenum">
              <a:rPr lang="en-US" smtClean="0"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8249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61E2AC-8A29-4181-A245-3E9B82B17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 Requests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9571D7-C4DE-46C5-A92A-8232A6D68C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Certain change requests submitted by clinics require approval from the Program. The following generate Action (</a:t>
            </a:r>
            <a:r>
              <a:rPr lang="en-US" dirty="0">
                <a:solidFill>
                  <a:srgbClr val="FF0000"/>
                </a:solidFill>
              </a:rPr>
              <a:t>red</a:t>
            </a:r>
            <a:r>
              <a:rPr lang="en-US" dirty="0"/>
              <a:t>) notifications:</a:t>
            </a:r>
          </a:p>
          <a:p>
            <a:pPr lvl="1"/>
            <a:r>
              <a:rPr lang="en-US" dirty="0"/>
              <a:t>Clinic Name and/or Address changes</a:t>
            </a:r>
          </a:p>
          <a:p>
            <a:pPr lvl="1"/>
            <a:r>
              <a:rPr lang="en-US" dirty="0"/>
              <a:t>Staff changes</a:t>
            </a:r>
          </a:p>
          <a:p>
            <a:pPr lvl="1"/>
            <a:r>
              <a:rPr lang="en-US" dirty="0"/>
              <a:t>New Storage Unit</a:t>
            </a:r>
          </a:p>
          <a:p>
            <a:pPr lvl="1"/>
            <a:r>
              <a:rPr lang="en-US" dirty="0"/>
              <a:t>Complaint published for approval</a:t>
            </a:r>
          </a:p>
          <a:p>
            <a:r>
              <a:rPr lang="en-US" dirty="0"/>
              <a:t>Other change requests do not require approval, but the Program is still notified of the changes. The following generate Alert (</a:t>
            </a:r>
            <a:r>
              <a:rPr lang="en-US" dirty="0">
                <a:solidFill>
                  <a:srgbClr val="FFFF00"/>
                </a:solidFill>
              </a:rPr>
              <a:t>yellow</a:t>
            </a:r>
            <a:r>
              <a:rPr lang="en-US" dirty="0"/>
              <a:t>) notifications:</a:t>
            </a:r>
          </a:p>
          <a:p>
            <a:pPr lvl="1"/>
            <a:r>
              <a:rPr lang="en-US" dirty="0"/>
              <a:t>Contact Information (Phone, Fax) changes</a:t>
            </a:r>
          </a:p>
          <a:p>
            <a:pPr lvl="1"/>
            <a:r>
              <a:rPr lang="en-US" dirty="0"/>
              <a:t>Delivery Hours changes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191ED0-4ABE-4729-8806-122276534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02AE2-7DAD-4645-BC87-240DD35DB531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15819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B45332-65E7-477C-85FD-5CC4C63BF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Name/Address Change Request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9908821-BA05-499D-A1CF-F813FAD744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2016021"/>
            <a:ext cx="7886700" cy="397054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A27756-96D8-48CB-8AEB-45C72D238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02AE2-7DAD-4645-BC87-240DD35DB531}" type="slidenum">
              <a:rPr lang="en-US" smtClean="0"/>
              <a:t>7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340F11-1595-4418-81A5-A212F6FF925E}"/>
              </a:ext>
            </a:extLst>
          </p:cNvPr>
          <p:cNvSpPr txBox="1"/>
          <p:nvPr/>
        </p:nvSpPr>
        <p:spPr>
          <a:xfrm>
            <a:off x="4443984" y="1646236"/>
            <a:ext cx="3666744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dirty="0"/>
              <a:t>Fields changed by the clinic are highlighted in red.</a:t>
            </a:r>
          </a:p>
        </p:txBody>
      </p:sp>
    </p:spTree>
    <p:extLst>
      <p:ext uri="{BB962C8B-B14F-4D97-AF65-F5344CB8AC3E}">
        <p14:creationId xmlns:p14="http://schemas.microsoft.com/office/powerpoint/2010/main" val="35794637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FE7B36E-BBC4-410E-9AA7-D2514B1FDE8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85800" y="2564089"/>
            <a:ext cx="3886200" cy="1930763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914524D3-BBAF-488F-89E0-16E8406A6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Name/Address CR (cont.)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670B45D-7DFE-4964-A3C7-97A1466193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4"/>
            <a:ext cx="3886200" cy="4667249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/>
              <a:t>Click </a:t>
            </a:r>
            <a:r>
              <a:rPr lang="en-US" sz="2400" b="1" dirty="0"/>
              <a:t>View Current Info</a:t>
            </a:r>
            <a:r>
              <a:rPr lang="en-US" sz="2400" dirty="0"/>
              <a:t> to switch to the clinic’s current name and address (</a:t>
            </a:r>
            <a:r>
              <a:rPr lang="en-US" sz="2400" i="1" dirty="0"/>
              <a:t>with ability to toggle between current and requested values</a:t>
            </a:r>
            <a:r>
              <a:rPr lang="en-US" sz="2400" dirty="0"/>
              <a:t>).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Click </a:t>
            </a:r>
            <a:r>
              <a:rPr lang="en-US" sz="2400" b="1" dirty="0"/>
              <a:t>Add</a:t>
            </a:r>
            <a:r>
              <a:rPr lang="en-US" sz="2400" dirty="0"/>
              <a:t> to add any notes regarding this clinic’s change request.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Click </a:t>
            </a:r>
            <a:r>
              <a:rPr lang="en-US" sz="2400" b="1" dirty="0"/>
              <a:t>Approve </a:t>
            </a:r>
            <a:r>
              <a:rPr lang="en-US" sz="2400" dirty="0"/>
              <a:t>to approve the changes, or click the arrow to </a:t>
            </a:r>
            <a:r>
              <a:rPr lang="en-US" sz="2400" b="1" dirty="0"/>
              <a:t>Reject </a:t>
            </a:r>
            <a:r>
              <a:rPr lang="en-US" sz="2400" dirty="0"/>
              <a:t>the changes.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921687-908F-469F-9C00-08FF06ADA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02AE2-7DAD-4645-BC87-240DD35DB531}" type="slidenum">
              <a:rPr lang="en-US" smtClean="0"/>
              <a:t>8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DF74C2A-47C9-4AB1-9077-849D71A5A7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6292" y="2261832"/>
            <a:ext cx="409524" cy="4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6968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6CEA3-C051-4A8E-981F-DC274710C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Staff Change Request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E7A2149-D657-46E8-A128-EEDB76EDB1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2839865"/>
            <a:ext cx="7886700" cy="232285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43D802-DFF6-4BBF-8B27-12E6ED8E6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02AE2-7DAD-4645-BC87-240DD35DB531}" type="slidenum">
              <a:rPr lang="en-US" smtClean="0"/>
              <a:t>9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B2AB12-133C-4BE9-982D-8CB6A78AF965}"/>
              </a:ext>
            </a:extLst>
          </p:cNvPr>
          <p:cNvSpPr txBox="1"/>
          <p:nvPr/>
        </p:nvSpPr>
        <p:spPr>
          <a:xfrm>
            <a:off x="628650" y="1584681"/>
            <a:ext cx="7886700" cy="95410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dirty="0"/>
              <a:t>Click </a:t>
            </a:r>
            <a:r>
              <a:rPr lang="en-US" sz="2800" b="1" dirty="0"/>
              <a:t>VIEW </a:t>
            </a:r>
            <a:r>
              <a:rPr lang="en-US" sz="2800" dirty="0"/>
              <a:t>to open a pending staff change request.</a:t>
            </a:r>
          </a:p>
          <a:p>
            <a:pPr algn="ctr"/>
            <a:r>
              <a:rPr lang="en-US" sz="2800" dirty="0"/>
              <a:t>Then, approve or reject the staff change request.</a:t>
            </a:r>
          </a:p>
        </p:txBody>
      </p:sp>
    </p:spTree>
    <p:extLst>
      <p:ext uri="{BB962C8B-B14F-4D97-AF65-F5344CB8AC3E}">
        <p14:creationId xmlns:p14="http://schemas.microsoft.com/office/powerpoint/2010/main" val="35720849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Document_x0020_Type xmlns="4EE6E770-F36A-476A-9E0D-43F1801ED4A0">Implementation</Document_x0020_Type>
    <Document_x0020_Status xmlns="4EE6E770-F36A-476A-9E0D-43F1801ED4A0">Final</Document_x0020_Status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84C81DB5D1E6641A88DDF6843018E83" ma:contentTypeVersion="6" ma:contentTypeDescription="Create a new document." ma:contentTypeScope="" ma:versionID="8d149b11f440d4c316771849f73f691a">
  <xsd:schema xmlns:xsd="http://www.w3.org/2001/XMLSchema" xmlns:xs="http://www.w3.org/2001/XMLSchema" xmlns:p="http://schemas.microsoft.com/office/2006/metadata/properties" xmlns:ns1="http://schemas.microsoft.com/sharepoint/v3" xmlns:ns2="4EE6E770-F36A-476A-9E0D-43F1801ED4A0" xmlns:ns3="4ee6e770-f36a-476a-9e0d-43f1801ed4a0" xmlns:ns4="d73a4e6c-5551-41b0-b103-f651b384f51f" targetNamespace="http://schemas.microsoft.com/office/2006/metadata/properties" ma:root="true" ma:fieldsID="36eec05ebb352cd9cc3d388fffc0ae4b" ns1:_="" ns2:_="" ns3:_="" ns4:_="">
    <xsd:import namespace="http://schemas.microsoft.com/sharepoint/v3"/>
    <xsd:import namespace="4EE6E770-F36A-476A-9E0D-43F1801ED4A0"/>
    <xsd:import namespace="4ee6e770-f36a-476a-9e0d-43f1801ed4a0"/>
    <xsd:import namespace="d73a4e6c-5551-41b0-b103-f651b384f51f"/>
    <xsd:element name="properties">
      <xsd:complexType>
        <xsd:sequence>
          <xsd:element name="documentManagement">
            <xsd:complexType>
              <xsd:all>
                <xsd:element ref="ns2:Document_x0020_Type"/>
                <xsd:element ref="ns2:Document_x0020_Status"/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4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5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E6E770-F36A-476A-9E0D-43F1801ED4A0" elementFormDefault="qualified">
    <xsd:import namespace="http://schemas.microsoft.com/office/2006/documentManagement/types"/>
    <xsd:import namespace="http://schemas.microsoft.com/office/infopath/2007/PartnerControls"/>
    <xsd:element name="Document_x0020_Type" ma:index="8" ma:displayName="Document Type" ma:format="Dropdown" ma:internalName="Document_x0020_Type">
      <xsd:simpleType>
        <xsd:restriction base="dms:Choice">
          <xsd:enumeration value="Migrated"/>
          <xsd:enumeration value="Governance"/>
          <xsd:enumeration value="Initiation"/>
          <xsd:enumeration value="Planning"/>
          <xsd:enumeration value="Requirements"/>
          <xsd:enumeration value="Design"/>
          <xsd:enumeration value="Development"/>
          <xsd:enumeration value="Testing"/>
          <xsd:enumeration value="Implementation"/>
          <xsd:enumeration value="Post-implementation"/>
          <xsd:enumeration value="Disposition"/>
          <xsd:enumeration value="Procurement"/>
          <xsd:enumeration value="Request for Change"/>
        </xsd:restriction>
      </xsd:simpleType>
    </xsd:element>
    <xsd:element name="Document_x0020_Status" ma:index="9" ma:displayName="Document Status" ma:format="Dropdown" ma:internalName="Document_x0020_Status">
      <xsd:simpleType>
        <xsd:restriction base="dms:Choice">
          <xsd:enumeration value="Draft"/>
          <xsd:enumeration value="In-review"/>
          <xsd:enumeration value="Final"/>
          <xsd:enumeration value="Approved"/>
          <xsd:enumeration value="Migra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e6e770-f36a-476a-9e0d-43f1801ed4a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3a4e6c-5551-41b0-b103-f651b384f51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FC030A8-D0CB-488D-9533-B27FDDE4C27F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d73a4e6c-5551-41b0-b103-f651b384f51f"/>
    <ds:schemaRef ds:uri="http://purl.org/dc/elements/1.1/"/>
    <ds:schemaRef ds:uri="http://schemas.microsoft.com/office/2006/metadata/properties"/>
    <ds:schemaRef ds:uri="4EE6E770-F36A-476A-9E0D-43F1801ED4A0"/>
    <ds:schemaRef ds:uri="http://schemas.microsoft.com/sharepoint/v3"/>
    <ds:schemaRef ds:uri="http://purl.org/dc/terms/"/>
    <ds:schemaRef ds:uri="4ee6e770-f36a-476a-9e0d-43f1801ed4a0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CD05A340-155B-42A2-889C-321004E1765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22D6294-E805-4A97-90CA-33DB81C7B4A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4EE6E770-F36A-476A-9E0D-43F1801ED4A0"/>
    <ds:schemaRef ds:uri="4ee6e770-f36a-476a-9e0d-43f1801ed4a0"/>
    <ds:schemaRef ds:uri="d73a4e6c-5551-41b0-b103-f651b384f51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934</TotalTime>
  <Words>1910</Words>
  <Application>Microsoft Office PowerPoint</Application>
  <PresentationFormat>On-screen Show (4:3)</PresentationFormat>
  <Paragraphs>276</Paragraphs>
  <Slides>53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8" baseType="lpstr">
      <vt:lpstr>Arial</vt:lpstr>
      <vt:lpstr>Calibri</vt:lpstr>
      <vt:lpstr>Calibri Light</vt:lpstr>
      <vt:lpstr>Gill Sans MT</vt:lpstr>
      <vt:lpstr>Office Theme</vt:lpstr>
      <vt:lpstr>Provider Management: Admin User Training </vt:lpstr>
      <vt:lpstr>Agenda</vt:lpstr>
      <vt:lpstr>Overview</vt:lpstr>
      <vt:lpstr>Notifications</vt:lpstr>
      <vt:lpstr>Notifications (cont.)</vt:lpstr>
      <vt:lpstr>Change Requests</vt:lpstr>
      <vt:lpstr>Name/Address Change Request</vt:lpstr>
      <vt:lpstr>Name/Address CR (cont.)</vt:lpstr>
      <vt:lpstr>Staff Change Request</vt:lpstr>
      <vt:lpstr>Storage Unit Change Request</vt:lpstr>
      <vt:lpstr>Notes</vt:lpstr>
      <vt:lpstr>Case Management</vt:lpstr>
      <vt:lpstr>Add Case</vt:lpstr>
      <vt:lpstr>Fraud &amp; Abuse Complaint</vt:lpstr>
      <vt:lpstr>Fraud &amp; Abuse Complaint (cont.)</vt:lpstr>
      <vt:lpstr>Tools Settings</vt:lpstr>
      <vt:lpstr>Tools Settings (cont.)</vt:lpstr>
      <vt:lpstr>Enrollment Templates</vt:lpstr>
      <vt:lpstr>Enrollment Templates</vt:lpstr>
      <vt:lpstr>Enrollment Templates:  View/Add</vt:lpstr>
      <vt:lpstr>Options</vt:lpstr>
      <vt:lpstr>Options (cont.)</vt:lpstr>
      <vt:lpstr>Options (cont.)</vt:lpstr>
      <vt:lpstr>Assets</vt:lpstr>
      <vt:lpstr>Required Staff &amp; Training</vt:lpstr>
      <vt:lpstr>Required Staff &amp; Training (cont.)</vt:lpstr>
      <vt:lpstr>Required Forms </vt:lpstr>
      <vt:lpstr>Provider Population</vt:lpstr>
      <vt:lpstr>Define Patient Age Range Columns</vt:lpstr>
      <vt:lpstr>Vaccine Eligibility Categories</vt:lpstr>
      <vt:lpstr>Non-Eligibility Categories</vt:lpstr>
      <vt:lpstr>Additional Requirements</vt:lpstr>
      <vt:lpstr>Save Enrollment Template</vt:lpstr>
      <vt:lpstr>Review Enrollments</vt:lpstr>
      <vt:lpstr>Review Enrollments</vt:lpstr>
      <vt:lpstr>Review Enrollments (cont.)</vt:lpstr>
      <vt:lpstr>Review Enrollments (cont.)</vt:lpstr>
      <vt:lpstr>Review Enrollments (cont.)</vt:lpstr>
      <vt:lpstr>Complete Additional Requirements</vt:lpstr>
      <vt:lpstr>Comments</vt:lpstr>
      <vt:lpstr>Approve/Reject Enrollment</vt:lpstr>
      <vt:lpstr>Approved VFC Enrollments</vt:lpstr>
      <vt:lpstr>User Registration</vt:lpstr>
      <vt:lpstr>User Registration</vt:lpstr>
      <vt:lpstr>Pending User Registrations</vt:lpstr>
      <vt:lpstr>Create/Deny User Registration</vt:lpstr>
      <vt:lpstr>Create User Registration (cont.)</vt:lpstr>
      <vt:lpstr>Deny User Registration</vt:lpstr>
      <vt:lpstr>Reports</vt:lpstr>
      <vt:lpstr>Reports</vt:lpstr>
      <vt:lpstr>VFC Provider/Clinic Population </vt:lpstr>
      <vt:lpstr>Vaccine Program Enrollments 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Lucía Lapaz</dc:creator>
  <cp:lastModifiedBy>Worrell, Gary</cp:lastModifiedBy>
  <cp:revision>100</cp:revision>
  <dcterms:created xsi:type="dcterms:W3CDTF">2015-01-05T05:05:49Z</dcterms:created>
  <dcterms:modified xsi:type="dcterms:W3CDTF">2019-09-04T15:42:27Z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0x010100D84C81DB5D1E6641A88DDF6843018E83</vt:lpwstr>
  </property>
</Properties>
</file>